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8" r:id="rId5"/>
    <p:sldId id="257" r:id="rId6"/>
    <p:sldId id="263" r:id="rId7"/>
    <p:sldId id="264" r:id="rId8"/>
    <p:sldId id="260" r:id="rId9"/>
    <p:sldId id="261" r:id="rId10"/>
    <p:sldId id="269" r:id="rId11"/>
    <p:sldId id="272" r:id="rId12"/>
    <p:sldId id="273" r:id="rId13"/>
    <p:sldId id="262" r:id="rId14"/>
    <p:sldId id="265" r:id="rId15"/>
    <p:sldId id="271" r:id="rId16"/>
    <p:sldId id="267" r:id="rId17"/>
    <p:sldId id="268" r:id="rId18"/>
    <p:sldId id="266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D1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89D61F-F162-4196-87DC-653C0FD87E05}" v="376" dt="2023-04-25T11:18:10.743"/>
    <p1510:client id="{9CB7FE64-B379-3158-D296-EE5AB6C15C57}" v="48" dt="2023-04-24T20:02:45.419"/>
    <p1510:client id="{A5A32A5E-1FC3-4529-B345-C8B4F94FA189}" v="196" dt="2023-04-24T18:05:02.724"/>
    <p1510:client id="{B788EBBC-EDF6-20FC-562C-26BF6A38DE15}" v="1773" dt="2023-04-24T15:08:30.914"/>
    <p1510:client id="{D4DD63F2-C740-344F-8EA6-4F634E1C2831}" v="813" dt="2023-04-24T17:14:00.323"/>
    <p1510:client id="{D9B88422-055C-4F2C-8B77-8D644BBEE907}" v="11" dt="2023-04-25T03:53:09.9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12" d="100"/>
          <a:sy n="112" d="100"/>
        </p:scale>
        <p:origin x="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bstract background of blue mesh and nodes">
            <a:extLst>
              <a:ext uri="{FF2B5EF4-FFF2-40B4-BE49-F238E27FC236}">
                <a16:creationId xmlns:a16="http://schemas.microsoft.com/office/drawing/2014/main" id="{B392E848-F138-2024-3563-FC0D5C26DC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3-us-west-2.amazonaws.com/assets.streamlit.io/videos/hero-video.mp4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Team 2:</a:t>
            </a:r>
            <a:br>
              <a:rPr lang="en-US"/>
            </a:br>
            <a:r>
              <a:rPr lang="en-US"/>
              <a:t>Predictive Webserver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Verdana"/>
              </a:rPr>
              <a:t>Members:</a:t>
            </a:r>
          </a:p>
          <a:p>
            <a:r>
              <a:rPr lang="en-US">
                <a:ea typeface="Verdana"/>
              </a:rPr>
              <a:t>Kate </a:t>
            </a:r>
            <a:r>
              <a:rPr lang="en-US" err="1">
                <a:ea typeface="Verdana"/>
              </a:rPr>
              <a:t>Xie</a:t>
            </a:r>
            <a:r>
              <a:rPr lang="en-US">
                <a:ea typeface="Verdana"/>
              </a:rPr>
              <a:t>, Lindsey Tucker, Ishika Verma, Lee Ellen Mullins, Brendon Cara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BE26-012E-CF83-E6B9-F130B3F30F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4143576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478BA-F857-969E-E0D6-BF0D613FE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90" y="-160857"/>
            <a:ext cx="10515600" cy="1325563"/>
          </a:xfrm>
        </p:spPr>
        <p:txBody>
          <a:bodyPr/>
          <a:lstStyle/>
          <a:p>
            <a:r>
              <a:rPr lang="en-US"/>
              <a:t>Input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FAE1C9-240F-B71F-4258-DDBF775C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54" y="871525"/>
            <a:ext cx="10345292" cy="59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2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EA86516-25EE-431A-846C-E6322CA38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09" y="257556"/>
            <a:ext cx="9712170" cy="63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93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F0CF-F596-6A34-5B56-139A4FB6E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50" y="-290931"/>
            <a:ext cx="10515600" cy="1325563"/>
          </a:xfrm>
        </p:spPr>
        <p:txBody>
          <a:bodyPr/>
          <a:lstStyle/>
          <a:p>
            <a:r>
              <a:rPr lang="en-US"/>
              <a:t>About Pipeline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B5A24-A481-49F8-F31A-4925FC2FB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35" y="723900"/>
            <a:ext cx="10722330" cy="621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85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B2F42-4312-14AE-B4C4-9DD96339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email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AF28FCA-8D6F-CEE1-8BCE-9D514AF61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3248"/>
            <a:ext cx="12192000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959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478BA-F857-969E-E0D6-BF0D613FE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29" y="-257962"/>
            <a:ext cx="10515600" cy="1325563"/>
          </a:xfrm>
        </p:spPr>
        <p:txBody>
          <a:bodyPr/>
          <a:lstStyle/>
          <a:p>
            <a:r>
              <a:rPr lang="en-US"/>
              <a:t>Output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1735CF-457A-1564-D752-821D2274D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26" y="700694"/>
            <a:ext cx="10610547" cy="61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21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F9B8E8-6E7A-3307-0FC5-16A2CD91C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06" y="0"/>
            <a:ext cx="11853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70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CC19-0B15-2A0C-2014-485FC850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Quick Recap: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0953D-7817-1C3C-8205-9A73EC15A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Verdana"/>
              </a:rPr>
              <a:t>Why a web server? </a:t>
            </a:r>
          </a:p>
          <a:p>
            <a:r>
              <a:rPr lang="en-US">
                <a:ea typeface="Verdana"/>
              </a:rPr>
              <a:t>Automate annotation of </a:t>
            </a:r>
            <a:r>
              <a:rPr lang="en-US" i="1">
                <a:ea typeface="Verdana"/>
              </a:rPr>
              <a:t>Salmonella </a:t>
            </a:r>
            <a:r>
              <a:rPr lang="en-US">
                <a:ea typeface="Verdana"/>
              </a:rPr>
              <a:t>strains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>
                <a:ea typeface="Verdana"/>
              </a:rPr>
              <a:t>Annotate virulence factors and antimicrobial resistance genes</a:t>
            </a:r>
          </a:p>
          <a:p>
            <a:pPr marL="914400" lvl="1" indent="-457200">
              <a:buFont typeface="+mj-lt"/>
              <a:buAutoNum type="romanUcPeriod"/>
            </a:pPr>
            <a:r>
              <a:rPr lang="en-US">
                <a:ea typeface="Verdana"/>
              </a:rPr>
              <a:t>Visualize in interactive genome browser</a:t>
            </a:r>
          </a:p>
          <a:p>
            <a:r>
              <a:rPr lang="en-US">
                <a:ea typeface="Verdana"/>
              </a:rPr>
              <a:t>What technologies we used.</a:t>
            </a:r>
          </a:p>
        </p:txBody>
      </p:sp>
    </p:spTree>
    <p:extLst>
      <p:ext uri="{BB962C8B-B14F-4D97-AF65-F5344CB8AC3E}">
        <p14:creationId xmlns:p14="http://schemas.microsoft.com/office/powerpoint/2010/main" val="1043176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F8D54-AE87-9908-37E4-476EF711D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Our Pipeline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260D13-AE7E-52F5-1D05-8532F70D5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511084"/>
            <a:ext cx="9540240" cy="511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46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671B-CB4E-FEA6-BE1F-32E77E788C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2014758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72C55-AB58-31D6-6C59-54370A61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19144-F08E-54F2-7A74-D88045C3E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624" y="1430513"/>
            <a:ext cx="9745120" cy="2319339"/>
          </a:xfrm>
          <a:ln w="28575"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>
                <a:ea typeface="Verdana"/>
              </a:rPr>
              <a:t>Workflow management</a:t>
            </a:r>
            <a:endParaRPr lang="en-US"/>
          </a:p>
          <a:p>
            <a:pPr marL="457200" indent="-457200"/>
            <a:r>
              <a:rPr lang="en-US">
                <a:ea typeface="Verdana"/>
              </a:rPr>
              <a:t>Groovy (Java syntax compatible)</a:t>
            </a:r>
          </a:p>
          <a:p>
            <a:pPr marL="457200" indent="-457200"/>
            <a:r>
              <a:rPr lang="en-US">
                <a:ea typeface="Verdana"/>
              </a:rPr>
              <a:t>Processes, channels, workflow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5C3A5D-1F49-4C76-F474-0CD60FBBECB5}"/>
              </a:ext>
            </a:extLst>
          </p:cNvPr>
          <p:cNvSpPr txBox="1">
            <a:spLocks/>
          </p:cNvSpPr>
          <p:nvPr/>
        </p:nvSpPr>
        <p:spPr>
          <a:xfrm>
            <a:off x="6672070" y="3426301"/>
            <a:ext cx="4669845" cy="2919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>
                <a:ea typeface="Verdana"/>
              </a:rPr>
              <a:t>Cons</a:t>
            </a:r>
          </a:p>
          <a:p>
            <a:pPr>
              <a:spcBef>
                <a:spcPts val="1700"/>
              </a:spcBef>
              <a:spcAft>
                <a:spcPts val="500"/>
              </a:spcAft>
            </a:pPr>
            <a:r>
              <a:rPr lang="en-US" sz="2400">
                <a:ea typeface="Verdana"/>
              </a:rPr>
              <a:t>Weak v2 documentation</a:t>
            </a:r>
          </a:p>
          <a:p>
            <a:pPr>
              <a:spcAft>
                <a:spcPts val="500"/>
              </a:spcAft>
            </a:pPr>
            <a:r>
              <a:rPr lang="en-US" sz="2400">
                <a:ea typeface="Verdana"/>
              </a:rPr>
              <a:t>Poor debugging</a:t>
            </a:r>
          </a:p>
          <a:p>
            <a:pPr>
              <a:spcAft>
                <a:spcPts val="500"/>
              </a:spcAft>
            </a:pPr>
            <a:r>
              <a:rPr lang="en-US" sz="2400">
                <a:ea typeface="Verdana"/>
              </a:rPr>
              <a:t>Extremely path sensitive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0BAE90F-45E0-8ACF-BF47-61C3EF171345}"/>
              </a:ext>
            </a:extLst>
          </p:cNvPr>
          <p:cNvSpPr txBox="1">
            <a:spLocks/>
          </p:cNvSpPr>
          <p:nvPr/>
        </p:nvSpPr>
        <p:spPr>
          <a:xfrm>
            <a:off x="494251" y="3417165"/>
            <a:ext cx="5103277" cy="292618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>
                <a:ea typeface="Verdana"/>
              </a:rPr>
              <a:t>Pros</a:t>
            </a:r>
          </a:p>
          <a:p>
            <a:pPr marL="457200" indent="-457200">
              <a:spcBef>
                <a:spcPts val="1700"/>
              </a:spcBef>
              <a:spcAft>
                <a:spcPts val="500"/>
              </a:spcAft>
            </a:pPr>
            <a:r>
              <a:rPr lang="en-US" sz="2400">
                <a:ea typeface="Verdana"/>
              </a:rPr>
              <a:t>Processes are modular</a:t>
            </a:r>
          </a:p>
          <a:p>
            <a:pPr marL="457200" indent="-457200"/>
            <a:r>
              <a:rPr lang="en-US" sz="2400">
                <a:ea typeface="Verdana"/>
              </a:rPr>
              <a:t>The channels are easy to call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E749080-0308-7688-DB36-1DE3DCD2F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292" y="797242"/>
            <a:ext cx="3662567" cy="211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55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1D1A-94B0-0693-1A1C-2A61105F3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Streamlit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9A950-2945-0E68-EA30-AAAFC277A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734"/>
            <a:ext cx="10515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>
                <a:ea typeface="Verdana" panose="020B0604030504040204"/>
              </a:rPr>
              <a:t>Simple web app generator allows generation in python</a:t>
            </a:r>
          </a:p>
          <a:p>
            <a:pPr marL="0" indent="0">
              <a:buNone/>
            </a:pPr>
            <a:r>
              <a:rPr lang="en-US">
                <a:ea typeface="Verdana" panose="020B0604030504040204"/>
              </a:rPr>
              <a:t>Configure to run with nginx</a:t>
            </a:r>
            <a:endParaRPr lang="en-US"/>
          </a:p>
          <a:p>
            <a:pPr marL="514350" indent="-514350">
              <a:buAutoNum type="arabicPeriod"/>
            </a:pPr>
            <a:endParaRPr lang="en-US" sz="2400"/>
          </a:p>
          <a:p>
            <a:pPr marL="514350" indent="-514350">
              <a:buAutoNum type="arabicPeriod"/>
            </a:pPr>
            <a:r>
              <a:rPr lang="en-US" sz="2400"/>
              <a:t>About page</a:t>
            </a:r>
            <a:endParaRPr lang="en-US" sz="2400">
              <a:ea typeface="Verdan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Pipeline</a:t>
            </a:r>
            <a:endParaRPr lang="en-US" sz="2400">
              <a:ea typeface="Verdana"/>
            </a:endParaRPr>
          </a:p>
          <a:p>
            <a:pPr lvl="1"/>
            <a:r>
              <a:rPr lang="en-US" sz="2000"/>
              <a:t>Upload files </a:t>
            </a:r>
            <a:endParaRPr lang="en-US" sz="2000">
              <a:ea typeface="Verdana"/>
            </a:endParaRPr>
          </a:p>
          <a:p>
            <a:pPr lvl="1"/>
            <a:r>
              <a:rPr lang="en-US" sz="2000"/>
              <a:t>Enter email to get job ID</a:t>
            </a:r>
            <a:endParaRPr lang="en-US" sz="2000">
              <a:ea typeface="Verdana"/>
            </a:endParaRPr>
          </a:p>
          <a:p>
            <a:pPr lvl="1"/>
            <a:r>
              <a:rPr lang="en-US" sz="2000"/>
              <a:t>Submit button triggers pipeline</a:t>
            </a:r>
            <a:endParaRPr lang="en-US" sz="2000">
              <a:ea typeface="Verdan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Results page</a:t>
            </a:r>
            <a:endParaRPr lang="en-US" sz="2400">
              <a:ea typeface="Verdana"/>
            </a:endParaRPr>
          </a:p>
          <a:p>
            <a:pPr lvl="1"/>
            <a:r>
              <a:rPr lang="en-US" sz="2000"/>
              <a:t>Enter job ID</a:t>
            </a:r>
            <a:endParaRPr lang="en-US" sz="2000">
              <a:ea typeface="Verdana"/>
            </a:endParaRPr>
          </a:p>
          <a:p>
            <a:pPr lvl="1"/>
            <a:r>
              <a:rPr lang="en-US" sz="2000"/>
              <a:t>Displays results</a:t>
            </a:r>
            <a:endParaRPr lang="en-US" sz="2000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01643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2F37803-D73A-9BDA-759E-0650BC9CFA63}"/>
              </a:ext>
            </a:extLst>
          </p:cNvPr>
          <p:cNvSpPr txBox="1"/>
          <p:nvPr/>
        </p:nvSpPr>
        <p:spPr>
          <a:xfrm>
            <a:off x="1545165" y="4422173"/>
            <a:ext cx="42100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Verdana"/>
                <a:hlinkClick r:id="rId2"/>
              </a:rPr>
              <a:t>streamlit demo video</a:t>
            </a:r>
            <a:endParaRPr lang="en-US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78364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person, male, arm&#10;&#10;Description automatically generated">
            <a:extLst>
              <a:ext uri="{FF2B5EF4-FFF2-40B4-BE49-F238E27FC236}">
                <a16:creationId xmlns:a16="http://schemas.microsoft.com/office/drawing/2014/main" id="{E4558F16-4AF7-F598-3AC3-98046E9A9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20000">
            <a:off x="6956901" y="1792380"/>
            <a:ext cx="4507395" cy="4499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481D1A-94B0-0693-1A1C-2A61105F3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Streamlit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9A950-2945-0E68-EA30-AAAFC277A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734"/>
            <a:ext cx="10515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>
                <a:ea typeface="Verdana" panose="020B0604030504040204"/>
              </a:rPr>
              <a:t>Simple web app generator in python</a:t>
            </a:r>
          </a:p>
          <a:p>
            <a:pPr marL="0" indent="0">
              <a:buNone/>
            </a:pPr>
            <a:r>
              <a:rPr lang="en-US">
                <a:ea typeface="Verdana" panose="020B0604030504040204"/>
              </a:rPr>
              <a:t>Configure to run with nginx</a:t>
            </a:r>
          </a:p>
          <a:p>
            <a:pPr marL="0" indent="0">
              <a:buNone/>
            </a:pPr>
            <a:endParaRPr lang="en-US"/>
          </a:p>
          <a:p>
            <a:pPr marL="514350" indent="-514350">
              <a:buAutoNum type="arabicPeriod"/>
            </a:pPr>
            <a:r>
              <a:rPr lang="en-US" sz="2400"/>
              <a:t>About page</a:t>
            </a:r>
            <a:endParaRPr lang="en-US" sz="2400">
              <a:ea typeface="Verdan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Pipeline</a:t>
            </a:r>
            <a:endParaRPr lang="en-US" sz="2400">
              <a:ea typeface="Verdana"/>
            </a:endParaRPr>
          </a:p>
          <a:p>
            <a:pPr lvl="1"/>
            <a:r>
              <a:rPr lang="en-US" sz="2000"/>
              <a:t>Upload files </a:t>
            </a:r>
            <a:endParaRPr lang="en-US" sz="2000">
              <a:ea typeface="Verdana"/>
            </a:endParaRPr>
          </a:p>
          <a:p>
            <a:pPr lvl="1"/>
            <a:r>
              <a:rPr lang="en-US" sz="2000"/>
              <a:t>Enter email to get job ID</a:t>
            </a:r>
            <a:endParaRPr lang="en-US" sz="2000">
              <a:ea typeface="Verdana"/>
            </a:endParaRPr>
          </a:p>
          <a:p>
            <a:pPr lvl="1"/>
            <a:r>
              <a:rPr lang="en-US" sz="2000"/>
              <a:t>Submit button triggers pipeline</a:t>
            </a:r>
            <a:endParaRPr lang="en-US" sz="2000">
              <a:ea typeface="Verdan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Results page</a:t>
            </a:r>
            <a:endParaRPr lang="en-US" sz="2400">
              <a:ea typeface="Verdana"/>
            </a:endParaRPr>
          </a:p>
          <a:p>
            <a:pPr lvl="1"/>
            <a:r>
              <a:rPr lang="en-US" sz="2000"/>
              <a:t>Enter job ID</a:t>
            </a:r>
            <a:endParaRPr lang="en-US" sz="2000">
              <a:ea typeface="Verdana"/>
            </a:endParaRPr>
          </a:p>
          <a:p>
            <a:pPr lvl="1"/>
            <a:r>
              <a:rPr lang="en-US" sz="2000"/>
              <a:t>Displays results</a:t>
            </a:r>
            <a:endParaRPr lang="en-US" sz="2000">
              <a:ea typeface="Verdan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1A518B-7926-9850-10B8-DE534E4EABC0}"/>
              </a:ext>
            </a:extLst>
          </p:cNvPr>
          <p:cNvSpPr txBox="1"/>
          <p:nvPr/>
        </p:nvSpPr>
        <p:spPr>
          <a:xfrm>
            <a:off x="8721587" y="5782236"/>
            <a:ext cx="52745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Consolas"/>
                <a:ea typeface="Verdana"/>
              </a:rPr>
              <a:t>Thank you, Troy!</a:t>
            </a:r>
            <a:endParaRPr lang="en-US" sz="2400" b="1">
              <a:solidFill>
                <a:schemeClr val="accent5">
                  <a:lumMod val="75000"/>
                </a:schemeClr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208301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3960B72B-09E4-8936-1B40-37D2F6497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58" y="1029968"/>
            <a:ext cx="10635841" cy="55136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F7A110-D297-EFA8-C69B-E99DACB1D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Web-server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384984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6C8B3DA979764A976A80546F2A9B12" ma:contentTypeVersion="12" ma:contentTypeDescription="Create a new document." ma:contentTypeScope="" ma:versionID="a5280994b29827980a9e370b453e0b8e">
  <xsd:schema xmlns:xsd="http://www.w3.org/2001/XMLSchema" xmlns:xs="http://www.w3.org/2001/XMLSchema" xmlns:p="http://schemas.microsoft.com/office/2006/metadata/properties" xmlns:ns3="5c6d5653-0c55-458a-81fc-6ac2eea98f70" xmlns:ns4="60472a5d-bc2e-47bd-828b-064d15f5a4ce" targetNamespace="http://schemas.microsoft.com/office/2006/metadata/properties" ma:root="true" ma:fieldsID="44ac79cbf0b1e061c9ea6c1d72160c9b" ns3:_="" ns4:_="">
    <xsd:import namespace="5c6d5653-0c55-458a-81fc-6ac2eea98f70"/>
    <xsd:import namespace="60472a5d-bc2e-47bd-828b-064d15f5a4c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6d5653-0c55-458a-81fc-6ac2eea98f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472a5d-bc2e-47bd-828b-064d15f5a4c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c6d5653-0c55-458a-81fc-6ac2eea98f70" xsi:nil="true"/>
  </documentManagement>
</p:properties>
</file>

<file path=customXml/itemProps1.xml><?xml version="1.0" encoding="utf-8"?>
<ds:datastoreItem xmlns:ds="http://schemas.openxmlformats.org/officeDocument/2006/customXml" ds:itemID="{C35684DE-746B-4031-A7D7-21C88DA382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F48003-C275-4B95-AB33-24FF90322856}">
  <ds:schemaRefs>
    <ds:schemaRef ds:uri="5c6d5653-0c55-458a-81fc-6ac2eea98f70"/>
    <ds:schemaRef ds:uri="60472a5d-bc2e-47bd-828b-064d15f5a4c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6BDDC4E-74FD-4959-BC14-8963142DCE4C}">
  <ds:schemaRefs>
    <ds:schemaRef ds:uri="http://purl.org/dc/dcmitype/"/>
    <ds:schemaRef ds:uri="http://schemas.openxmlformats.org/package/2006/metadata/core-properties"/>
    <ds:schemaRef ds:uri="http://purl.org/dc/terms/"/>
    <ds:schemaRef ds:uri="http://purl.org/dc/elements/1.1/"/>
    <ds:schemaRef ds:uri="http://www.w3.org/XML/1998/namespace"/>
    <ds:schemaRef ds:uri="5c6d5653-0c55-458a-81fc-6ac2eea98f70"/>
    <ds:schemaRef ds:uri="http://schemas.microsoft.com/office/2006/documentManagement/types"/>
    <ds:schemaRef ds:uri="http://schemas.microsoft.com/office/infopath/2007/PartnerControls"/>
    <ds:schemaRef ds:uri="60472a5d-bc2e-47bd-828b-064d15f5a4ce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</Words>
  <Application>Microsoft Macintosh PowerPoint</Application>
  <PresentationFormat>Widescreen</PresentationFormat>
  <Paragraphs>54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Consolas</vt:lpstr>
      <vt:lpstr>Verdana</vt:lpstr>
      <vt:lpstr>office theme</vt:lpstr>
      <vt:lpstr>Team 2: Predictive Webserver</vt:lpstr>
      <vt:lpstr>Quick Recap:</vt:lpstr>
      <vt:lpstr>Our Pipeline</vt:lpstr>
      <vt:lpstr>Technologies Used</vt:lpstr>
      <vt:lpstr>Nextflow</vt:lpstr>
      <vt:lpstr>Streamlit</vt:lpstr>
      <vt:lpstr>PowerPoint Presentation</vt:lpstr>
      <vt:lpstr>Streamlit</vt:lpstr>
      <vt:lpstr>Web-server Implementation</vt:lpstr>
      <vt:lpstr>Demo Time</vt:lpstr>
      <vt:lpstr>Input Page</vt:lpstr>
      <vt:lpstr>PowerPoint Presentation</vt:lpstr>
      <vt:lpstr>About Pipeline Page</vt:lpstr>
      <vt:lpstr>Sample email</vt:lpstr>
      <vt:lpstr>Output Page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2: Predictive Webserver</dc:title>
  <dc:creator>Verma, Ishika</dc:creator>
  <cp:lastModifiedBy>Tucker, Lindsey</cp:lastModifiedBy>
  <cp:revision>1</cp:revision>
  <dcterms:created xsi:type="dcterms:W3CDTF">2023-04-22T17:54:21Z</dcterms:created>
  <dcterms:modified xsi:type="dcterms:W3CDTF">2023-04-25T15:10:31Z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0x010100576C8B3DA979764A976A80546F2A9B12</vt:lpwstr>
  </property>
</Properties>
</file>